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97" r:id="rId2"/>
    <p:sldId id="286" r:id="rId3"/>
    <p:sldId id="309" r:id="rId4"/>
    <p:sldId id="312" r:id="rId5"/>
    <p:sldId id="311" r:id="rId6"/>
    <p:sldId id="307" r:id="rId7"/>
    <p:sldId id="308" r:id="rId8"/>
    <p:sldId id="315" r:id="rId9"/>
    <p:sldId id="316" r:id="rId10"/>
    <p:sldId id="317" r:id="rId11"/>
    <p:sldId id="322" r:id="rId12"/>
    <p:sldId id="314" r:id="rId13"/>
    <p:sldId id="318" r:id="rId14"/>
    <p:sldId id="319" r:id="rId15"/>
    <p:sldId id="320" r:id="rId16"/>
    <p:sldId id="321" r:id="rId17"/>
    <p:sldId id="25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CEE"/>
    <a:srgbClr val="0063A9"/>
    <a:srgbClr val="5580BD"/>
    <a:srgbClr val="C7D1E8"/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88"/>
  </p:normalViewPr>
  <p:slideViewPr>
    <p:cSldViewPr snapToGrid="0" snapToObjects="1">
      <p:cViewPr varScale="1">
        <p:scale>
          <a:sx n="105" d="100"/>
          <a:sy n="105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597D2F9A-4E5C-A049-8AFB-06C7CDF7F6F1}"/>
    <pc:docChg chg="undo custSel modSld">
      <pc:chgData name="함 진아" userId="853515ff651aadf9" providerId="LiveId" clId="{597D2F9A-4E5C-A049-8AFB-06C7CDF7F6F1}" dt="2020-08-14T15:08:46.307" v="37" actId="15"/>
      <pc:docMkLst>
        <pc:docMk/>
      </pc:docMkLst>
      <pc:sldChg chg="modSp">
        <pc:chgData name="함 진아" userId="853515ff651aadf9" providerId="LiveId" clId="{597D2F9A-4E5C-A049-8AFB-06C7CDF7F6F1}" dt="2020-08-13T09:33:13.247" v="5" actId="20577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33:13.247" v="5" actId="20577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  <pc:sldChg chg="modSp">
        <pc:chgData name="함 진아" userId="853515ff651aadf9" providerId="LiveId" clId="{597D2F9A-4E5C-A049-8AFB-06C7CDF7F6F1}" dt="2020-08-14T15:07:08.848" v="6" actId="15"/>
        <pc:sldMkLst>
          <pc:docMk/>
          <pc:sldMk cId="974406324" sldId="283"/>
        </pc:sldMkLst>
        <pc:spChg chg="mod">
          <ac:chgData name="함 진아" userId="853515ff651aadf9" providerId="LiveId" clId="{597D2F9A-4E5C-A049-8AFB-06C7CDF7F6F1}" dt="2020-08-14T15:07:08.848" v="6" actId="15"/>
          <ac:spMkLst>
            <pc:docMk/>
            <pc:sldMk cId="974406324" sldId="283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10.912" v="7" actId="15"/>
        <pc:sldMkLst>
          <pc:docMk/>
          <pc:sldMk cId="2572141496" sldId="284"/>
        </pc:sldMkLst>
        <pc:spChg chg="mod">
          <ac:chgData name="함 진아" userId="853515ff651aadf9" providerId="LiveId" clId="{597D2F9A-4E5C-A049-8AFB-06C7CDF7F6F1}" dt="2020-08-14T15:07:10.912" v="7" actId="15"/>
          <ac:spMkLst>
            <pc:docMk/>
            <pc:sldMk cId="2572141496" sldId="284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13.556" v="9" actId="15"/>
        <pc:sldMkLst>
          <pc:docMk/>
          <pc:sldMk cId="434785489" sldId="285"/>
        </pc:sldMkLst>
        <pc:spChg chg="mod">
          <ac:chgData name="함 진아" userId="853515ff651aadf9" providerId="LiveId" clId="{597D2F9A-4E5C-A049-8AFB-06C7CDF7F6F1}" dt="2020-08-14T15:07:13.556" v="9" actId="15"/>
          <ac:spMkLst>
            <pc:docMk/>
            <pc:sldMk cId="434785489" sldId="285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3T09:33:05.718" v="3" actId="207"/>
        <pc:sldMkLst>
          <pc:docMk/>
          <pc:sldMk cId="1674011256" sldId="286"/>
        </pc:sldMkLst>
        <pc:graphicFrameChg chg="modGraphic">
          <ac:chgData name="함 진아" userId="853515ff651aadf9" providerId="LiveId" clId="{597D2F9A-4E5C-A049-8AFB-06C7CDF7F6F1}" dt="2020-08-13T09:33:05.718" v="3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modSp">
        <pc:chgData name="함 진아" userId="853515ff651aadf9" providerId="LiveId" clId="{597D2F9A-4E5C-A049-8AFB-06C7CDF7F6F1}" dt="2020-08-14T15:07:20.359" v="11" actId="20577"/>
        <pc:sldMkLst>
          <pc:docMk/>
          <pc:sldMk cId="3007659754" sldId="288"/>
        </pc:sldMkLst>
        <pc:spChg chg="mod">
          <ac:chgData name="함 진아" userId="853515ff651aadf9" providerId="LiveId" clId="{597D2F9A-4E5C-A049-8AFB-06C7CDF7F6F1}" dt="2020-08-14T15:07:20.359" v="11" actId="20577"/>
          <ac:spMkLst>
            <pc:docMk/>
            <pc:sldMk cId="3007659754" sldId="288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2.712" v="12" actId="15"/>
        <pc:sldMkLst>
          <pc:docMk/>
          <pc:sldMk cId="3798802581" sldId="289"/>
        </pc:sldMkLst>
        <pc:spChg chg="mod">
          <ac:chgData name="함 진아" userId="853515ff651aadf9" providerId="LiveId" clId="{597D2F9A-4E5C-A049-8AFB-06C7CDF7F6F1}" dt="2020-08-14T15:07:22.712" v="12" actId="15"/>
          <ac:spMkLst>
            <pc:docMk/>
            <pc:sldMk cId="3798802581" sldId="289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6.195" v="13" actId="15"/>
        <pc:sldMkLst>
          <pc:docMk/>
          <pc:sldMk cId="41017550" sldId="290"/>
        </pc:sldMkLst>
        <pc:spChg chg="mod">
          <ac:chgData name="함 진아" userId="853515ff651aadf9" providerId="LiveId" clId="{597D2F9A-4E5C-A049-8AFB-06C7CDF7F6F1}" dt="2020-08-14T15:07:26.195" v="13" actId="15"/>
          <ac:spMkLst>
            <pc:docMk/>
            <pc:sldMk cId="41017550" sldId="290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28.439" v="14" actId="15"/>
        <pc:sldMkLst>
          <pc:docMk/>
          <pc:sldMk cId="1070875056" sldId="291"/>
        </pc:sldMkLst>
        <pc:spChg chg="mod">
          <ac:chgData name="함 진아" userId="853515ff651aadf9" providerId="LiveId" clId="{597D2F9A-4E5C-A049-8AFB-06C7CDF7F6F1}" dt="2020-08-14T15:07:28.439" v="14" actId="15"/>
          <ac:spMkLst>
            <pc:docMk/>
            <pc:sldMk cId="1070875056" sldId="291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8:46.307" v="37" actId="15"/>
        <pc:sldMkLst>
          <pc:docMk/>
          <pc:sldMk cId="3363740920" sldId="292"/>
        </pc:sldMkLst>
        <pc:spChg chg="mod">
          <ac:chgData name="함 진아" userId="853515ff651aadf9" providerId="LiveId" clId="{597D2F9A-4E5C-A049-8AFB-06C7CDF7F6F1}" dt="2020-08-14T15:08:46.307" v="37" actId="15"/>
          <ac:spMkLst>
            <pc:docMk/>
            <pc:sldMk cId="3363740920" sldId="292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31.201" v="16" actId="15"/>
          <ac:spMkLst>
            <pc:docMk/>
            <pc:sldMk cId="3363740920" sldId="292"/>
            <ac:spMk id="9" creationId="{AC8964F3-33D8-7146-A612-A10184C1EDF3}"/>
          </ac:spMkLst>
        </pc:spChg>
        <pc:picChg chg="mod">
          <ac:chgData name="함 진아" userId="853515ff651aadf9" providerId="LiveId" clId="{597D2F9A-4E5C-A049-8AFB-06C7CDF7F6F1}" dt="2020-08-14T15:07:34.236" v="20" actId="1035"/>
          <ac:picMkLst>
            <pc:docMk/>
            <pc:sldMk cId="3363740920" sldId="292"/>
            <ac:picMk id="14" creationId="{6FB3B685-6313-284D-B2B3-57C91A88FAC0}"/>
          </ac:picMkLst>
        </pc:picChg>
      </pc:sldChg>
      <pc:sldChg chg="modSp">
        <pc:chgData name="함 진아" userId="853515ff651aadf9" providerId="LiveId" clId="{597D2F9A-4E5C-A049-8AFB-06C7CDF7F6F1}" dt="2020-08-14T15:07:40.819" v="22" actId="15"/>
        <pc:sldMkLst>
          <pc:docMk/>
          <pc:sldMk cId="2146393142" sldId="293"/>
        </pc:sldMkLst>
        <pc:spChg chg="mod">
          <ac:chgData name="함 진아" userId="853515ff651aadf9" providerId="LiveId" clId="{597D2F9A-4E5C-A049-8AFB-06C7CDF7F6F1}" dt="2020-08-14T15:07:39.936" v="21" actId="15"/>
          <ac:spMkLst>
            <pc:docMk/>
            <pc:sldMk cId="2146393142" sldId="293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40.819" v="22" actId="15"/>
          <ac:spMkLst>
            <pc:docMk/>
            <pc:sldMk cId="2146393142" sldId="293"/>
            <ac:spMk id="9" creationId="{AC8964F3-33D8-7146-A612-A10184C1EDF3}"/>
          </ac:spMkLst>
        </pc:spChg>
      </pc:sldChg>
      <pc:sldChg chg="modSp">
        <pc:chgData name="함 진아" userId="853515ff651aadf9" providerId="LiveId" clId="{597D2F9A-4E5C-A049-8AFB-06C7CDF7F6F1}" dt="2020-08-14T15:07:43.769" v="23" actId="15"/>
        <pc:sldMkLst>
          <pc:docMk/>
          <pc:sldMk cId="2610257400" sldId="294"/>
        </pc:sldMkLst>
        <pc:spChg chg="mod">
          <ac:chgData name="함 진아" userId="853515ff651aadf9" providerId="LiveId" clId="{597D2F9A-4E5C-A049-8AFB-06C7CDF7F6F1}" dt="2020-08-14T15:07:43.769" v="23" actId="15"/>
          <ac:spMkLst>
            <pc:docMk/>
            <pc:sldMk cId="2610257400" sldId="294"/>
            <ac:spMk id="3" creationId="{2B979466-8226-B846-B32B-4B39A6E81EC9}"/>
          </ac:spMkLst>
        </pc:spChg>
      </pc:sldChg>
      <pc:sldChg chg="modSp">
        <pc:chgData name="함 진아" userId="853515ff651aadf9" providerId="LiveId" clId="{597D2F9A-4E5C-A049-8AFB-06C7CDF7F6F1}" dt="2020-08-14T15:07:49.285" v="25" actId="15"/>
        <pc:sldMkLst>
          <pc:docMk/>
          <pc:sldMk cId="2127667218" sldId="295"/>
        </pc:sldMkLst>
        <pc:spChg chg="mod">
          <ac:chgData name="함 진아" userId="853515ff651aadf9" providerId="LiveId" clId="{597D2F9A-4E5C-A049-8AFB-06C7CDF7F6F1}" dt="2020-08-14T15:07:48.729" v="24" actId="15"/>
          <ac:spMkLst>
            <pc:docMk/>
            <pc:sldMk cId="2127667218" sldId="295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49.285" v="25" actId="15"/>
          <ac:spMkLst>
            <pc:docMk/>
            <pc:sldMk cId="2127667218" sldId="295"/>
            <ac:spMk id="7" creationId="{059F1D9C-6687-004E-9967-42C0ACFA75C6}"/>
          </ac:spMkLst>
        </pc:spChg>
      </pc:sldChg>
      <pc:sldChg chg="modSp">
        <pc:chgData name="함 진아" userId="853515ff651aadf9" providerId="LiveId" clId="{597D2F9A-4E5C-A049-8AFB-06C7CDF7F6F1}" dt="2020-08-14T15:07:55.152" v="27" actId="15"/>
        <pc:sldMkLst>
          <pc:docMk/>
          <pc:sldMk cId="1645865872" sldId="296"/>
        </pc:sldMkLst>
        <pc:spChg chg="mod">
          <ac:chgData name="함 진아" userId="853515ff651aadf9" providerId="LiveId" clId="{597D2F9A-4E5C-A049-8AFB-06C7CDF7F6F1}" dt="2020-08-14T15:07:53.358" v="26" actId="15"/>
          <ac:spMkLst>
            <pc:docMk/>
            <pc:sldMk cId="1645865872" sldId="296"/>
            <ac:spMk id="3" creationId="{2B979466-8226-B846-B32B-4B39A6E81EC9}"/>
          </ac:spMkLst>
        </pc:spChg>
        <pc:spChg chg="mod">
          <ac:chgData name="함 진아" userId="853515ff651aadf9" providerId="LiveId" clId="{597D2F9A-4E5C-A049-8AFB-06C7CDF7F6F1}" dt="2020-08-14T15:07:55.152" v="27" actId="15"/>
          <ac:spMkLst>
            <pc:docMk/>
            <pc:sldMk cId="1645865872" sldId="296"/>
            <ac:spMk id="10" creationId="{7391F190-38D8-3A41-91DB-E5F7C4A6CE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024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2023-10-25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UfJOQKdtA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tjfan\Desktop\&#51216;&#54532;%20&#53804;%20&#54028;&#51060;&#50028;%20-&#44060;&#51221;&#54032;%20PPT\&#44053;&#51032;&#48372;&#51312;&#51088;&#47308;\&#48276;&#54532;&#44277;&#51221;%20&#53685;&#49888;&#44396;&#52629;(&#49884;&#45208;&#47532;&#50724;)%20&#53468;&#44536;&#44592;&#51077;%202019.08.01_V1.pptx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Users\tjfan\Desktop\&#51216;&#54532;%20&#53804;%20&#54028;&#51060;&#50028;%20-&#44060;&#51221;&#54032;%20PPT\&#44053;&#51032;&#48372;&#51312;&#51088;&#47308;\MFC_LTE&#53685;&#49888;&#51109;&#52824;_&#48143;_Middleware_Server_&#54532;&#47196;&#44536;&#47016;_&#44396;&#51312;_&#48143;_&#44592;&#45733;_&#49444;&#47749;&#49436;.docx" TargetMode="External"/><Relationship Id="rId4" Type="http://schemas.openxmlformats.org/officeDocument/2006/relationships/hyperlink" Target="file:///C:\Users\tjfan\Desktop\&#51216;&#54532;%20&#53804;%20&#54028;&#51060;&#50028;%20-&#44060;&#51221;&#54032;%20PPT\&#44053;&#51032;&#48372;&#51312;&#51088;&#47308;\PLC&#44592;&#48152;_ReflowDefluxLine_Deflux_DataList_AddresMap_v2_5_190907.xls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2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02-6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왜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알고리즘을 공부해야 하는가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좋은 알고리즘 특징</a:t>
            </a:r>
            <a:endParaRPr kumimoji="1" lang="en-US" altLang="ko-KR" dirty="0" smtClean="0"/>
          </a:p>
          <a:p>
            <a:pPr lvl="1"/>
            <a:r>
              <a:rPr lang="ko-KR" altLang="en-US" b="1" dirty="0" smtClean="0"/>
              <a:t>프로그램 메모리가 적게 든다</a:t>
            </a:r>
            <a:r>
              <a:rPr lang="en-US" altLang="ko-KR" b="1" dirty="0" smtClean="0"/>
              <a:t>.</a:t>
            </a:r>
          </a:p>
          <a:p>
            <a:pPr lvl="1"/>
            <a:r>
              <a:rPr lang="ko-KR" altLang="en-US" b="1" dirty="0" smtClean="0"/>
              <a:t>프로그램이 빠르게 처리된다</a:t>
            </a:r>
            <a:r>
              <a:rPr lang="en-US" altLang="ko-KR" b="1" dirty="0" smtClean="0"/>
              <a:t>.</a:t>
            </a:r>
          </a:p>
          <a:p>
            <a:pPr lvl="1"/>
            <a:r>
              <a:rPr lang="ko-KR" altLang="en-US" b="1" dirty="0" smtClean="0"/>
              <a:t>소스 코드가 알아보기 쉽고 구조가 명확하다</a:t>
            </a:r>
            <a:r>
              <a:rPr lang="en-US" altLang="ko-KR" b="1" smtClean="0"/>
              <a:t>.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r>
              <a:rPr kumimoji="1" lang="ko-KR" altLang="en-US" dirty="0" err="1" smtClean="0"/>
              <a:t>알파고</a:t>
            </a:r>
            <a:r>
              <a:rPr kumimoji="1" lang="ko-KR" altLang="en-US" dirty="0" smtClean="0"/>
              <a:t> 프로그램도 </a:t>
            </a:r>
            <a:r>
              <a:rPr kumimoji="1" lang="ko-KR" altLang="en-US" dirty="0" err="1" smtClean="0"/>
              <a:t>딥러닝</a:t>
            </a:r>
            <a:r>
              <a:rPr kumimoji="1" lang="ko-KR" altLang="en-US" dirty="0" smtClean="0"/>
              <a:t> 알고리즘을 활용한 결과이다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marL="457200" lvl="1" indent="0">
              <a:buNone/>
            </a:pPr>
            <a:endParaRPr lang="ko-KR" altLang="en-US" b="1" dirty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2050" name="Picture 2" descr="인공지능 / 머신러닝 / 딥러닝 개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87" y="4329378"/>
            <a:ext cx="6682487" cy="19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02-6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왜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알고리즘을 공부해야 하는가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AI </a:t>
            </a:r>
            <a:r>
              <a:rPr kumimoji="1" lang="ko-KR" altLang="en-US" dirty="0" smtClean="0"/>
              <a:t>알고리즘 </a:t>
            </a:r>
            <a:r>
              <a:rPr kumimoji="1" lang="en-US" altLang="ko-KR" dirty="0" smtClean="0"/>
              <a:t>GAN </a:t>
            </a:r>
            <a:r>
              <a:rPr kumimoji="1" lang="ko-KR" altLang="en-US" dirty="0" smtClean="0"/>
              <a:t>활용한 </a:t>
            </a:r>
            <a:r>
              <a:rPr kumimoji="1" lang="en-US" altLang="ko-KR" dirty="0" err="1" smtClean="0"/>
              <a:t>DeepFake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예시 동영상</a:t>
            </a:r>
            <a:endParaRPr kumimoji="1"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               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4" name="mUfJOQKdtA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3315" y="2077659"/>
            <a:ext cx="8311847" cy="46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컴퓨터 프로그램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개발 절차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83" y="1771389"/>
            <a:ext cx="4799882" cy="3683765"/>
          </a:xfrm>
          <a:prstGeom prst="rect">
            <a:avLst/>
          </a:prstGeom>
        </p:spPr>
      </p:pic>
      <p:sp>
        <p:nvSpPr>
          <p:cNvPr id="4" name="직사각형 3">
            <a:hlinkClick r:id="rId3" action="ppaction://program"/>
          </p:cNvPr>
          <p:cNvSpPr/>
          <p:nvPr/>
        </p:nvSpPr>
        <p:spPr>
          <a:xfrm>
            <a:off x="7818877" y="1853685"/>
            <a:ext cx="2103367" cy="6454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기획 및 설계 문건</a:t>
            </a:r>
            <a:endParaRPr lang="ko-KR" altLang="en-US" dirty="0"/>
          </a:p>
        </p:txBody>
      </p:sp>
      <p:sp>
        <p:nvSpPr>
          <p:cNvPr id="7" name="직사각형 6">
            <a:hlinkClick r:id="rId4" action="ppaction://hlinkfile"/>
          </p:cNvPr>
          <p:cNvSpPr/>
          <p:nvPr/>
        </p:nvSpPr>
        <p:spPr>
          <a:xfrm>
            <a:off x="7818877" y="2636805"/>
            <a:ext cx="2103367" cy="6454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설계 보조 문건</a:t>
            </a:r>
            <a:endParaRPr lang="ko-KR" altLang="en-US" dirty="0"/>
          </a:p>
        </p:txBody>
      </p:sp>
      <p:sp>
        <p:nvSpPr>
          <p:cNvPr id="9" name="직사각형 8">
            <a:hlinkClick r:id="rId5" action="ppaction://hlinkfile"/>
          </p:cNvPr>
          <p:cNvSpPr/>
          <p:nvPr/>
        </p:nvSpPr>
        <p:spPr>
          <a:xfrm>
            <a:off x="7928604" y="4312903"/>
            <a:ext cx="2103367" cy="6454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최종 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92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02-7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 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실습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1. </a:t>
            </a:r>
            <a:r>
              <a:rPr kumimoji="1" lang="ko-KR" altLang="en-US" dirty="0" smtClean="0"/>
              <a:t>임의의 숫자가 주어졌을 때 짝수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홀수를 판별할 수 있는 알고리즘을 제시하시오</a:t>
            </a:r>
            <a:r>
              <a:rPr kumimoji="1" lang="en-US" altLang="ko-KR" dirty="0" smtClean="0"/>
              <a:t>.</a:t>
            </a:r>
            <a:endParaRPr lang="en-US" altLang="ko-KR" b="1" dirty="0" smtClean="0"/>
          </a:p>
          <a:p>
            <a:pPr lvl="1"/>
            <a:endParaRPr lang="en-US" altLang="ko-KR" b="1" dirty="0"/>
          </a:p>
          <a:p>
            <a:r>
              <a:rPr kumimoji="1" lang="en-US" altLang="ko-KR" dirty="0" smtClean="0"/>
              <a:t>2. </a:t>
            </a:r>
            <a:r>
              <a:rPr kumimoji="1" lang="ko-KR" altLang="en-US" dirty="0" smtClean="0"/>
              <a:t>임의의 숫자가 주어졌을 때 소수</a:t>
            </a:r>
            <a:r>
              <a:rPr kumimoji="1" lang="en-US" altLang="ko-KR" dirty="0" smtClean="0"/>
              <a:t>(2,3,5,7,11….)</a:t>
            </a:r>
            <a:r>
              <a:rPr kumimoji="1" lang="ko-KR" altLang="en-US" dirty="0" smtClean="0"/>
              <a:t>를 판별할 수 있는 알고리즘을 제시하시오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3. </a:t>
            </a:r>
            <a:r>
              <a:rPr kumimoji="1" lang="ko-KR" altLang="en-US" dirty="0" smtClean="0"/>
              <a:t>임</a:t>
            </a:r>
            <a:r>
              <a:rPr kumimoji="1" lang="ko-KR" altLang="en-US" dirty="0"/>
              <a:t>의</a:t>
            </a:r>
            <a:r>
              <a:rPr kumimoji="1" lang="ko-KR" altLang="en-US" dirty="0" smtClean="0"/>
              <a:t>의 숫자 배열들이 주어졌을 때 숫자 크기대로 정렬할 수 있는 알고리즘을 제시하시오</a:t>
            </a:r>
            <a:r>
              <a:rPr kumimoji="1" lang="en-US" altLang="ko-KR" dirty="0" smtClean="0"/>
              <a:t>. Ex) 11, 9, 3, 55, 60, 45, 10</a:t>
            </a:r>
            <a:endParaRPr kumimoji="1" lang="en-US" altLang="ko-KR" dirty="0"/>
          </a:p>
          <a:p>
            <a:pPr marL="457200" lvl="1" indent="0">
              <a:buNone/>
            </a:pPr>
            <a:endParaRPr lang="ko-KR" altLang="en-US" b="1" dirty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9852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02-8</a:t>
            </a:r>
            <a:r>
              <a:rPr kumimoji="1" lang="en-US" altLang="ko-KR" sz="3600" dirty="0" smtClean="0"/>
              <a:t> </a:t>
            </a:r>
            <a:r>
              <a:rPr kumimoji="1" lang="ko-KR" altLang="en-US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버블정</a:t>
            </a:r>
            <a:r>
              <a:rPr kumimoji="1" lang="ko-KR" altLang="en-US" sz="3600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렬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알고리즘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버블 정렬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pPr marL="228600" lvl="1">
              <a:spcBef>
                <a:spcPts val="1000"/>
              </a:spcBef>
            </a:pPr>
            <a:r>
              <a:rPr kumimoji="1" lang="ko-KR" altLang="en-US" dirty="0" smtClean="0"/>
              <a:t>인접한 </a:t>
            </a:r>
            <a:r>
              <a:rPr kumimoji="1" lang="ko-KR" altLang="en-US" dirty="0"/>
              <a:t>두 개의 원소를 비교하여 자리를 교환하는 방식</a:t>
            </a:r>
            <a:endParaRPr kumimoji="1" lang="en-US" altLang="ko-KR" dirty="0"/>
          </a:p>
          <a:p>
            <a:pPr marL="228600" lvl="1">
              <a:spcBef>
                <a:spcPts val="1000"/>
              </a:spcBef>
            </a:pPr>
            <a:endParaRPr lang="ko-KR" altLang="en-US" b="1" dirty="0"/>
          </a:p>
          <a:p>
            <a:endParaRPr kumimoji="1" lang="en-US" altLang="ko-KR" dirty="0" smtClean="0"/>
          </a:p>
          <a:p>
            <a:r>
              <a:rPr lang="ko-KR" altLang="en-US" dirty="0" smtClean="0"/>
              <a:t>첫 </a:t>
            </a:r>
            <a:r>
              <a:rPr lang="ko-KR" altLang="en-US" dirty="0"/>
              <a:t>번째 원소부터 마지막 원소까지 반복하여 한 단계가 끝나면 가장 큰 원소가 마지막 자리로 정렬</a:t>
            </a:r>
            <a:endParaRPr lang="ko-KR" altLang="en-US" b="1" dirty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11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02-8</a:t>
            </a:r>
            <a:r>
              <a:rPr kumimoji="1" lang="en-US" altLang="ko-KR" sz="3600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버블정렬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알고리즘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 smtClean="0"/>
              <a:t>버블정렬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인접한 </a:t>
            </a:r>
            <a:r>
              <a:rPr kumimoji="1" lang="ko-KR" altLang="en-US" dirty="0"/>
              <a:t>두 개의 원소를 비교하여 자리를 교환하는 </a:t>
            </a:r>
            <a:r>
              <a:rPr kumimoji="1" lang="ko-KR" altLang="en-US" dirty="0" smtClean="0"/>
              <a:t>방식</a:t>
            </a:r>
            <a:endParaRPr kumimoji="1" lang="en-US" altLang="ko-KR" dirty="0" smtClean="0"/>
          </a:p>
          <a:p>
            <a:pPr lvl="1"/>
            <a:r>
              <a:rPr lang="ko-KR" altLang="en-US" sz="1800" dirty="0"/>
              <a:t>첫 번째 원소부터 마지막 원소까지 반복하여 한 단계가 끝나면 가장 큰 원소가 마지막 자리로 </a:t>
            </a:r>
            <a:r>
              <a:rPr lang="ko-KR" altLang="en-US" sz="1800" dirty="0" smtClean="0"/>
              <a:t>정렬</a:t>
            </a:r>
            <a:endParaRPr lang="en-US" altLang="ko-KR" sz="1800" dirty="0" smtClean="0"/>
          </a:p>
          <a:p>
            <a:pPr lvl="1"/>
            <a:r>
              <a:rPr lang="ko-KR" altLang="en-US" sz="1800" dirty="0" err="1"/>
              <a:t>버블정렬은</a:t>
            </a:r>
            <a:r>
              <a:rPr lang="ko-KR" altLang="en-US" sz="1800" dirty="0"/>
              <a:t> 시간복잡도가 </a:t>
            </a:r>
            <a:r>
              <a:rPr lang="en-US" altLang="ko-KR" sz="1800" dirty="0"/>
              <a:t>O</a:t>
            </a:r>
            <a:r>
              <a:rPr lang="en-US" altLang="ko-KR" sz="1800" b="1" dirty="0"/>
              <a:t>(</a:t>
            </a:r>
            <a:r>
              <a:rPr lang="en-US" altLang="ko-KR" sz="1800" dirty="0"/>
              <a:t>n</a:t>
            </a:r>
            <a:r>
              <a:rPr lang="en-US" altLang="ko-KR" sz="1800" baseline="30000" dirty="0"/>
              <a:t>2</a:t>
            </a:r>
            <a:r>
              <a:rPr lang="en-US" altLang="ko-KR" sz="1800" b="1" dirty="0"/>
              <a:t>) </a:t>
            </a:r>
            <a:r>
              <a:rPr lang="ko-KR" altLang="en-US" sz="1800" dirty="0"/>
              <a:t>으로 상당히 </a:t>
            </a:r>
            <a:r>
              <a:rPr lang="ko-KR" altLang="en-US" sz="1800" dirty="0" err="1"/>
              <a:t>느린편</a:t>
            </a:r>
            <a:endParaRPr lang="en-US" altLang="ko-KR" sz="1800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4" name="Picture 3" descr="4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1701"/>
          <a:stretch>
            <a:fillRect/>
          </a:stretch>
        </p:blipFill>
        <p:spPr bwMode="auto">
          <a:xfrm>
            <a:off x="2106269" y="2656114"/>
            <a:ext cx="3201157" cy="373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42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32" y="2656114"/>
            <a:ext cx="3533401" cy="369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589641" y="3743377"/>
            <a:ext cx="1127276" cy="32899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02-8</a:t>
            </a:r>
            <a:r>
              <a:rPr kumimoji="1" lang="en-US" altLang="ko-KR" sz="3600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퀵</a:t>
            </a:r>
            <a:r>
              <a:rPr kumimoji="1" lang="ko-KR" altLang="en-US" dirty="0" err="1" smtClean="0">
                <a:latin typeface="Batang" panose="02030600000101010101" pitchFamily="18" charset="-127"/>
                <a:ea typeface="Batang" panose="02030600000101010101" pitchFamily="18" charset="-127"/>
              </a:rPr>
              <a:t>정렬</a:t>
            </a:r>
            <a:r>
              <a:rPr kumimoji="1" lang="ko-KR" altLang="en-US" dirty="0" smtClean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알고리즘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퀵</a:t>
            </a:r>
            <a:r>
              <a:rPr kumimoji="1" lang="ko-KR" altLang="en-US" dirty="0" err="1" smtClean="0"/>
              <a:t>정렬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 </a:t>
            </a:r>
            <a:r>
              <a:rPr kumimoji="1" lang="ko-KR" altLang="en-US" dirty="0" smtClean="0"/>
              <a:t>인접한 </a:t>
            </a:r>
            <a:r>
              <a:rPr kumimoji="1" lang="ko-KR" altLang="en-US" dirty="0"/>
              <a:t>두 개의 원소를 비교하여 자리를 교환하는 </a:t>
            </a:r>
            <a:r>
              <a:rPr kumimoji="1" lang="ko-KR" altLang="en-US" dirty="0" smtClean="0"/>
              <a:t>방식</a:t>
            </a:r>
            <a:endParaRPr kumimoji="1" lang="en-US" altLang="ko-KR" dirty="0" smtClean="0"/>
          </a:p>
          <a:p>
            <a:pPr lvl="1"/>
            <a:r>
              <a:rPr lang="ko-KR" altLang="en-US" sz="1800" dirty="0" smtClean="0"/>
              <a:t>기준 </a:t>
            </a:r>
            <a:r>
              <a:rPr lang="ko-KR" altLang="en-US" sz="1800" dirty="0"/>
              <a:t>값을 중심으로 왼쪽 부분 집합과 오른쪽 부분 집합으로 분할하여 정렬하는 방법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 </a:t>
            </a:r>
            <a:r>
              <a:rPr lang="en-US" altLang="ko-KR" sz="1800" dirty="0" smtClean="0"/>
              <a:t>N*</a:t>
            </a:r>
            <a:r>
              <a:rPr lang="en-US" altLang="ko-KR" sz="1800" dirty="0" err="1" smtClean="0"/>
              <a:t>logN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으로써 </a:t>
            </a:r>
            <a:r>
              <a:rPr lang="ko-KR" altLang="en-US" sz="1800" dirty="0" err="1" smtClean="0"/>
              <a:t>실행시간이</a:t>
            </a:r>
            <a:r>
              <a:rPr lang="ko-KR" altLang="en-US" sz="1800" dirty="0" smtClean="0"/>
              <a:t> 준수한 편이다</a:t>
            </a:r>
            <a:r>
              <a:rPr lang="en-US" altLang="ko-KR" sz="1800" dirty="0" smtClean="0"/>
              <a:t>.</a:t>
            </a:r>
            <a:endParaRPr kumimoji="1" lang="en-US" altLang="ko-KR" sz="1800" dirty="0" smtClean="0"/>
          </a:p>
          <a:p>
            <a:pPr lvl="1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63" y="2745728"/>
            <a:ext cx="3709571" cy="350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3476" y="6396396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알고리즘이란 무엇일까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알고리즘</a:t>
            </a:r>
            <a:endParaRPr kumimoji="1" lang="en-US" altLang="ko-KR" b="1" dirty="0" smtClean="0"/>
          </a:p>
          <a:p>
            <a:pPr lvl="2"/>
            <a:r>
              <a:rPr lang="ko-KR" altLang="en-US" dirty="0"/>
              <a:t>알고리즘이란 </a:t>
            </a:r>
            <a:r>
              <a:rPr lang="ko-KR" altLang="en-US" dirty="0" smtClean="0"/>
              <a:t>문제를 </a:t>
            </a:r>
            <a:r>
              <a:rPr lang="ko-KR" altLang="en-US" dirty="0"/>
              <a:t>해결하는 절차나 방법을 자세히 </a:t>
            </a:r>
            <a:r>
              <a:rPr lang="ko-KR" altLang="en-US" dirty="0" smtClean="0"/>
              <a:t>설명하는 과정이다</a:t>
            </a:r>
            <a:r>
              <a:rPr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Ex) </a:t>
            </a:r>
            <a:r>
              <a:rPr kumimoji="1" lang="ko-KR" altLang="en-US" dirty="0" smtClean="0"/>
              <a:t>요리 레시피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음악의 악보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기계 제품의 조작 방법</a:t>
            </a:r>
            <a:endParaRPr kumimoji="1" lang="en-US" altLang="ko-KR" dirty="0" smtClean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02" y="2707748"/>
            <a:ext cx="5022068" cy="34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어디에 사용할까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실생활 알고리즘 예</a:t>
            </a:r>
            <a:endParaRPr kumimoji="1" lang="en-US" altLang="ko-KR" dirty="0"/>
          </a:p>
          <a:p>
            <a:pPr lvl="1"/>
            <a:r>
              <a:rPr kumimoji="1" lang="ko-KR" altLang="en-US" b="1" dirty="0" smtClean="0"/>
              <a:t>자판기에서 음료를 뽑는 과정</a:t>
            </a:r>
            <a:endParaRPr kumimoji="1" lang="en-US" altLang="ko-KR" b="1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25" y="2533559"/>
            <a:ext cx="4663900" cy="29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어디에 사용할까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실생활 알고리즘 예</a:t>
            </a:r>
            <a:endParaRPr kumimoji="1" lang="en-US" altLang="ko-KR" dirty="0"/>
          </a:p>
          <a:p>
            <a:pPr lvl="1"/>
            <a:r>
              <a:rPr lang="ko-KR" altLang="en-US" dirty="0" smtClean="0"/>
              <a:t>로봇 청소기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7170" name="Picture 2" descr="생활 속 알고리즘] 세이의 명령집합 03_ 로봇이 혼자서 청소를 할 수 있을까?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47" y="1581331"/>
            <a:ext cx="3782319" cy="47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여섯평 자취방에 로봇청소기가 왜 필요해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19" y="2506521"/>
            <a:ext cx="5158147" cy="315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어디에 사용할까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실생활 알고리즘 예</a:t>
            </a:r>
            <a:endParaRPr kumimoji="1" lang="en-US" altLang="ko-KR" dirty="0"/>
          </a:p>
          <a:p>
            <a:pPr lvl="1"/>
            <a:r>
              <a:rPr lang="ko-KR" altLang="en-US" dirty="0" smtClean="0"/>
              <a:t>자율주행 자동차</a:t>
            </a:r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2050" name="Picture 2" descr="http://www.xgene.co.kr/gboard/data/file/xgene2/1908882797_pDB4mxu0_ee905bfa723f345fb0ba58dc427a7be241702d4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793" y="1693114"/>
            <a:ext cx="6001689" cy="443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운전자 사라지는 시대, 완전 자율 주행 자동차 출시하는 테슬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27" y="2728921"/>
            <a:ext cx="4519538" cy="276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8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어떻게 표현할까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알고리즘 표현 방법</a:t>
            </a:r>
            <a:endParaRPr kumimoji="1" lang="en-US" altLang="ko-KR" dirty="0"/>
          </a:p>
          <a:p>
            <a:pPr lvl="1"/>
            <a:r>
              <a:rPr kumimoji="1" lang="ko-KR" altLang="en-US" b="1" dirty="0" smtClean="0"/>
              <a:t>자연어 알고리즘</a:t>
            </a:r>
            <a:r>
              <a:rPr kumimoji="1" lang="en-US" altLang="ko-KR" b="1" dirty="0" smtClean="0"/>
              <a:t> (</a:t>
            </a:r>
            <a:r>
              <a:rPr kumimoji="1" lang="ko-KR" altLang="en-US" b="1" dirty="0" smtClean="0"/>
              <a:t>자연어 표현법</a:t>
            </a:r>
            <a:r>
              <a:rPr kumimoji="1" lang="en-US" altLang="ko-KR" b="1" dirty="0" smtClean="0"/>
              <a:t>, </a:t>
            </a:r>
            <a:r>
              <a:rPr kumimoji="1" lang="ko-KR" altLang="en-US" b="1" dirty="0" smtClean="0"/>
              <a:t>일상 언어 표현법</a:t>
            </a:r>
            <a:r>
              <a:rPr kumimoji="1" lang="en-US" altLang="ko-KR" b="1" dirty="0" smtClean="0"/>
              <a:t>)</a:t>
            </a:r>
            <a:endParaRPr kumimoji="1" lang="en-US" altLang="ko-KR" b="1" dirty="0"/>
          </a:p>
          <a:p>
            <a:pPr lvl="2"/>
            <a:r>
              <a:rPr lang="ko-KR" altLang="en-US" dirty="0"/>
              <a:t>일상적으로 사용하는 말로써 문제를 해결하는 과정을 순서대로 나열하는 것이다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endParaRPr lang="en-US" altLang="ko-KR" dirty="0" smtClean="0"/>
          </a:p>
          <a:p>
            <a:pPr lvl="2"/>
            <a:r>
              <a:rPr kumimoji="1" lang="ko-KR" altLang="en-US" dirty="0" smtClean="0"/>
              <a:t>자연어 알고리즘 예시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프로그래밍을 공부하는 알고리즘</a:t>
            </a:r>
            <a:endParaRPr kumimoji="1" lang="en-US" altLang="ko-KR" dirty="0" smtClean="0"/>
          </a:p>
          <a:p>
            <a:pPr marL="914400" lvl="2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(1) </a:t>
            </a:r>
            <a:r>
              <a:rPr kumimoji="1" lang="ko-KR" altLang="en-US" dirty="0" smtClean="0"/>
              <a:t>프로그래밍 언어 문법을 책이나 인터넷을 통해 배운다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(2) </a:t>
            </a:r>
            <a:r>
              <a:rPr kumimoji="1" lang="ko-KR" altLang="en-US" dirty="0" smtClean="0"/>
              <a:t>배운 문법을 토대로 간단한 프로그램을 만들어 본다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(3) </a:t>
            </a:r>
            <a:r>
              <a:rPr kumimoji="1" lang="ko-KR" altLang="en-US" dirty="0" smtClean="0"/>
              <a:t>간단한 프로그램 코드들을 활용하여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조금 더 큰 프로젝트 프로그램을 만든다</a:t>
            </a:r>
            <a:r>
              <a:rPr kumimoji="1" lang="en-US" altLang="ko-KR" dirty="0" smtClean="0"/>
              <a:t>.</a:t>
            </a:r>
          </a:p>
          <a:p>
            <a:pPr marL="914400" lvl="2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 (4) </a:t>
            </a:r>
            <a:r>
              <a:rPr kumimoji="1" lang="ko-KR" altLang="en-US" dirty="0" smtClean="0"/>
              <a:t>잘 모르는 부분이 있다면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인터넷 검색이나 프로그래밍을 잘 아는 분께 물어본다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6992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어떻게 표현할까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알고리즘 표현 방법</a:t>
            </a:r>
            <a:endParaRPr kumimoji="1" lang="en-US" altLang="ko-KR" dirty="0"/>
          </a:p>
          <a:p>
            <a:pPr lvl="1"/>
            <a:r>
              <a:rPr lang="ko-KR" altLang="en-US" b="1" dirty="0"/>
              <a:t>순서도로 </a:t>
            </a:r>
            <a:r>
              <a:rPr lang="ko-KR" altLang="en-US" b="1" dirty="0" smtClean="0"/>
              <a:t>표현</a:t>
            </a:r>
            <a:endParaRPr lang="en-US" altLang="ko-KR" b="1" dirty="0" smtClean="0"/>
          </a:p>
          <a:p>
            <a:pPr lvl="1"/>
            <a:r>
              <a:rPr lang="ko-KR" altLang="en-US" dirty="0"/>
              <a:t>순서도는 약속된 기호를 사용하여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   알고리즘을 </a:t>
            </a:r>
            <a:r>
              <a:rPr lang="ko-KR" altLang="en-US" dirty="0"/>
              <a:t>표현하는 </a:t>
            </a:r>
            <a:r>
              <a:rPr lang="ko-KR" altLang="en-US" dirty="0" smtClean="0"/>
              <a:t>방법이다</a:t>
            </a:r>
            <a:r>
              <a:rPr lang="en-US" altLang="ko-KR" dirty="0" smtClean="0"/>
              <a:t>.</a:t>
            </a:r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77" y="1401300"/>
            <a:ext cx="4274196" cy="48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알고리즘은 어떻게 표현할까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2"/>
            <a:ext cx="7173501" cy="2940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알고리즘 표현 방법</a:t>
            </a:r>
            <a:endParaRPr kumimoji="1" lang="en-US" altLang="ko-KR" dirty="0"/>
          </a:p>
          <a:p>
            <a:pPr lvl="1"/>
            <a:r>
              <a:rPr lang="ko-KR" altLang="en-US" b="1" dirty="0" smtClean="0"/>
              <a:t>순서도 기호 의미</a:t>
            </a:r>
            <a:endParaRPr lang="en-US" altLang="ko-KR" b="1" dirty="0" smtClean="0"/>
          </a:p>
          <a:p>
            <a:pPr marL="914400" lvl="2" indent="0">
              <a:buNone/>
            </a:pPr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1026" name="Picture 2" descr="알고리즘 순서도 -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64" y="1499630"/>
            <a:ext cx="5356826" cy="458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좋은 알고리즘이란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?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 txBox="1">
            <a:spLocks/>
          </p:cNvSpPr>
          <p:nvPr/>
        </p:nvSpPr>
        <p:spPr>
          <a:xfrm>
            <a:off x="815227" y="1544571"/>
            <a:ext cx="10726963" cy="458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rgbClr val="007EC5"/>
              </a:buClr>
              <a:buFont typeface="Wingdings" pitchFamily="2" charset="2"/>
              <a:buChar char="§"/>
              <a:defRPr sz="2400" b="1" i="0" kern="120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20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8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Clr>
                <a:srgbClr val="007EC5"/>
              </a:buClr>
              <a:buFont typeface="Wingdings" pitchFamily="2" charset="2"/>
              <a:buChar char="§"/>
              <a:defRPr sz="1600" kern="1200" spc="-9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좋은 알고리즘 특징</a:t>
            </a:r>
            <a:endParaRPr kumimoji="1" lang="en-US" altLang="ko-KR" dirty="0" smtClean="0"/>
          </a:p>
          <a:p>
            <a:pPr lvl="1"/>
            <a:r>
              <a:rPr lang="ko-KR" altLang="en-US" b="1" dirty="0" smtClean="0"/>
              <a:t>알기 쉽다</a:t>
            </a:r>
            <a:r>
              <a:rPr lang="en-US" altLang="ko-KR" b="1" dirty="0" smtClean="0"/>
              <a:t>.</a:t>
            </a:r>
          </a:p>
          <a:p>
            <a:pPr lvl="1"/>
            <a:r>
              <a:rPr lang="ko-KR" altLang="en-US" b="1" dirty="0" smtClean="0"/>
              <a:t>속도가 빠르다</a:t>
            </a:r>
            <a:r>
              <a:rPr lang="en-US" altLang="ko-KR" b="1" dirty="0" smtClean="0"/>
              <a:t>.</a:t>
            </a:r>
            <a:endParaRPr lang="en-US" altLang="ko-KR" b="1" dirty="0"/>
          </a:p>
          <a:p>
            <a:pPr lvl="1"/>
            <a:r>
              <a:rPr lang="ko-KR" altLang="en-US" b="1" dirty="0" smtClean="0"/>
              <a:t>효율적이다</a:t>
            </a:r>
            <a:r>
              <a:rPr lang="en-US" altLang="ko-KR" b="1" dirty="0" smtClean="0"/>
              <a:t>. </a:t>
            </a:r>
          </a:p>
          <a:p>
            <a:pPr marL="896938" lvl="1" indent="-358775"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  ‘</a:t>
            </a:r>
            <a:r>
              <a:rPr lang="ko-KR" altLang="en-US" b="1" dirty="0" err="1"/>
              <a:t>효율적이다’라는</a:t>
            </a:r>
            <a:r>
              <a:rPr lang="ko-KR" altLang="en-US" b="1" dirty="0"/>
              <a:t> 것은 ‘프로그램을 실행할 때 사용하는 메모리의 영역이 </a:t>
            </a:r>
            <a:r>
              <a:rPr lang="ko-KR" altLang="en-US" b="1" dirty="0" err="1"/>
              <a:t>작다‘라는</a:t>
            </a:r>
            <a:r>
              <a:rPr lang="ko-KR" altLang="en-US" b="1" dirty="0"/>
              <a:t> 것을 의미한다</a:t>
            </a:r>
            <a:r>
              <a:rPr lang="en-US" altLang="ko-KR" b="1" dirty="0"/>
              <a:t>.</a:t>
            </a:r>
          </a:p>
          <a:p>
            <a:pPr lvl="1"/>
            <a:r>
              <a:rPr lang="ko-KR" altLang="en-US" b="1" dirty="0" smtClean="0"/>
              <a:t>재이용하기 </a:t>
            </a:r>
            <a:r>
              <a:rPr lang="ko-KR" altLang="en-US" b="1" dirty="0"/>
              <a:t>쉽다</a:t>
            </a:r>
            <a:r>
              <a:rPr lang="en-US" altLang="ko-KR" b="1" dirty="0"/>
              <a:t>. </a:t>
            </a:r>
            <a:endParaRPr lang="en-US" altLang="ko-KR" b="1" dirty="0" smtClean="0"/>
          </a:p>
          <a:p>
            <a:pPr lvl="1"/>
            <a:endParaRPr lang="en-US" altLang="ko-KR" dirty="0" smtClean="0"/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 smtClean="0"/>
          </a:p>
        </p:txBody>
      </p:sp>
      <p:pic>
        <p:nvPicPr>
          <p:cNvPr id="3074" name="Picture 2" descr="02 좋은 알고리즘이란? | CloudStudying" title="빅오 표기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95" y="3714051"/>
            <a:ext cx="3294010" cy="25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</TotalTime>
  <Words>447</Words>
  <Application>Microsoft Office PowerPoint</Application>
  <PresentationFormat>와이드스크린</PresentationFormat>
  <Paragraphs>92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02-1 알고리즘이란 무엇일까?</vt:lpstr>
      <vt:lpstr>02-2 알고리즘은 어디에 사용할까?</vt:lpstr>
      <vt:lpstr>02-2 알고리즘은 어디에 사용할까?</vt:lpstr>
      <vt:lpstr>02-2 알고리즘은 어디에 사용할까?</vt:lpstr>
      <vt:lpstr>02-3 알고리즘은 어떻게 표현할까?</vt:lpstr>
      <vt:lpstr>02-3 알고리즘은 어떻게 표현할까?</vt:lpstr>
      <vt:lpstr>02-5 알고리즘은 어떻게 표현할까?</vt:lpstr>
      <vt:lpstr>02-5 좋은 알고리즘이란?</vt:lpstr>
      <vt:lpstr>02-6 왜? 알고리즘을 공부해야 하는가?</vt:lpstr>
      <vt:lpstr>02-6 왜? 알고리즘을 공부해야 하는가?</vt:lpstr>
      <vt:lpstr>02-4 컴퓨터 프로그램 개발 절차</vt:lpstr>
      <vt:lpstr>02-7 알고리즘 실습 Quiz</vt:lpstr>
      <vt:lpstr>02-8 버블정렬 알고리즘</vt:lpstr>
      <vt:lpstr>02-8 버블정렬 알고리즘</vt:lpstr>
      <vt:lpstr>02-8 퀵정렬 알고리즘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302-t</cp:lastModifiedBy>
  <cp:revision>227</cp:revision>
  <cp:lastPrinted>2020-07-23T17:41:23Z</cp:lastPrinted>
  <dcterms:created xsi:type="dcterms:W3CDTF">2020-07-22T11:00:58Z</dcterms:created>
  <dcterms:modified xsi:type="dcterms:W3CDTF">2023-10-25T11:36:52Z</dcterms:modified>
</cp:coreProperties>
</file>